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68" r:id="rId15"/>
    <p:sldId id="269" r:id="rId16"/>
    <p:sldId id="270" r:id="rId17"/>
    <p:sldId id="271" r:id="rId18"/>
    <p:sldId id="276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0D8B-A615-4F4D-8415-706EBC2D5941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D95-BCA7-4A17-8978-3DABAE1EA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0D8B-A615-4F4D-8415-706EBC2D5941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D95-BCA7-4A17-8978-3DABAE1EA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0D8B-A615-4F4D-8415-706EBC2D5941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D95-BCA7-4A17-8978-3DABAE1EA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0D8B-A615-4F4D-8415-706EBC2D5941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D95-BCA7-4A17-8978-3DABAE1EA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0D8B-A615-4F4D-8415-706EBC2D5941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D95-BCA7-4A17-8978-3DABAE1EA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0D8B-A615-4F4D-8415-706EBC2D5941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D95-BCA7-4A17-8978-3DABAE1EA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0D8B-A615-4F4D-8415-706EBC2D5941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D95-BCA7-4A17-8978-3DABAE1EA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0D8B-A615-4F4D-8415-706EBC2D5941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D95-BCA7-4A17-8978-3DABAE1EA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0D8B-A615-4F4D-8415-706EBC2D5941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D95-BCA7-4A17-8978-3DABAE1EA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0D8B-A615-4F4D-8415-706EBC2D5941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D95-BCA7-4A17-8978-3DABAE1EA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0D8B-A615-4F4D-8415-706EBC2D5941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D95-BCA7-4A17-8978-3DABAE1EA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80D8B-A615-4F4D-8415-706EBC2D5941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A0D95-BCA7-4A17-8978-3DABAE1EA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657671"/>
            <a:ext cx="9144000" cy="120032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Assos</a:t>
            </a:r>
            <a:r>
              <a:rPr lang="en-US" sz="2400" b="1" dirty="0" smtClean="0">
                <a:solidFill>
                  <a:schemeClr val="bg1"/>
                </a:solidFill>
              </a:rPr>
              <a:t> cliffs [in the province of Asia].   This photo is from the collection "Pictorial Library of Bible Lands, volumes 1-10," © 2006 by Todd Bolen, bibleplaces.com.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609600"/>
            <a:ext cx="1878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 Peter 5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5.5: </a:t>
            </a:r>
            <a:r>
              <a:rPr lang="en-US" sz="3600" b="1" dirty="0"/>
              <a:t>In the same way, you who are </a:t>
            </a:r>
            <a:r>
              <a:rPr lang="en-US" sz="3600" b="1" dirty="0" smtClean="0"/>
              <a:t>		younger</a:t>
            </a:r>
            <a:r>
              <a:rPr lang="en-US" sz="3600" b="1" dirty="0"/>
              <a:t>, be subject to the elders. </a:t>
            </a:r>
            <a:r>
              <a:rPr lang="en-US" sz="3600" b="1" dirty="0" smtClean="0"/>
              <a:t>			</a:t>
            </a:r>
            <a:r>
              <a:rPr lang="en-US" sz="3600" b="1" u="sng" dirty="0" smtClean="0">
                <a:solidFill>
                  <a:srgbClr val="7030A0"/>
                </a:solidFill>
              </a:rPr>
              <a:t>And </a:t>
            </a:r>
            <a:r>
              <a:rPr lang="en-US" sz="3600" b="1" u="sng" dirty="0">
                <a:solidFill>
                  <a:srgbClr val="7030A0"/>
                </a:solidFill>
              </a:rPr>
              <a:t>all of you, clothe yourselves </a:t>
            </a:r>
            <a:r>
              <a:rPr lang="en-US" sz="3600" b="1" dirty="0" smtClean="0">
                <a:solidFill>
                  <a:srgbClr val="7030A0"/>
                </a:solidFill>
              </a:rPr>
              <a:t>			</a:t>
            </a:r>
            <a:r>
              <a:rPr lang="en-US" sz="3600" b="1" u="sng" dirty="0" smtClean="0">
                <a:solidFill>
                  <a:srgbClr val="7030A0"/>
                </a:solidFill>
              </a:rPr>
              <a:t>with </a:t>
            </a:r>
            <a:r>
              <a:rPr lang="en-US" sz="3600" b="1" u="sng" dirty="0">
                <a:solidFill>
                  <a:srgbClr val="7030A0"/>
                </a:solidFill>
              </a:rPr>
              <a:t>humility toward one </a:t>
            </a:r>
            <a:r>
              <a:rPr lang="en-US" sz="3600" b="1" dirty="0" smtClean="0">
                <a:solidFill>
                  <a:srgbClr val="7030A0"/>
                </a:solidFill>
              </a:rPr>
              <a:t>				     	</a:t>
            </a:r>
            <a:r>
              <a:rPr lang="en-US" sz="3600" b="1" u="sng" dirty="0" smtClean="0">
                <a:solidFill>
                  <a:srgbClr val="7030A0"/>
                </a:solidFill>
              </a:rPr>
              <a:t>another</a:t>
            </a:r>
            <a:r>
              <a:rPr lang="en-US" sz="3600" b="1" u="sng" dirty="0">
                <a:solidFill>
                  <a:srgbClr val="7030A0"/>
                </a:solidFill>
              </a:rPr>
              <a:t>, because God </a:t>
            </a:r>
            <a:r>
              <a:rPr lang="en-US" sz="3600" b="1" dirty="0" smtClean="0">
                <a:solidFill>
                  <a:srgbClr val="7030A0"/>
                </a:solidFill>
              </a:rPr>
              <a:t>					</a:t>
            </a:r>
            <a:r>
              <a:rPr lang="en-US" sz="3600" b="1" u="sng" dirty="0" smtClean="0">
                <a:solidFill>
                  <a:srgbClr val="7030A0"/>
                </a:solidFill>
              </a:rPr>
              <a:t>opposes </a:t>
            </a:r>
            <a:r>
              <a:rPr lang="en-US" sz="3600" b="1" u="sng" dirty="0">
                <a:solidFill>
                  <a:srgbClr val="7030A0"/>
                </a:solidFill>
              </a:rPr>
              <a:t>the proud but </a:t>
            </a:r>
            <a:r>
              <a:rPr lang="en-US" sz="3600" b="1" dirty="0" smtClean="0">
                <a:solidFill>
                  <a:srgbClr val="7030A0"/>
                </a:solidFill>
              </a:rPr>
              <a:t>								</a:t>
            </a:r>
            <a:r>
              <a:rPr lang="en-US" sz="3600" b="1" u="sng" dirty="0" smtClean="0">
                <a:solidFill>
                  <a:srgbClr val="7030A0"/>
                </a:solidFill>
              </a:rPr>
              <a:t>gives </a:t>
            </a:r>
            <a:r>
              <a:rPr lang="en-US" sz="3600" b="1" u="sng" dirty="0">
                <a:solidFill>
                  <a:srgbClr val="7030A0"/>
                </a:solidFill>
              </a:rPr>
              <a:t>grace </a:t>
            </a:r>
            <a:r>
              <a:rPr lang="en-US" sz="3600" b="1" dirty="0" smtClean="0">
                <a:solidFill>
                  <a:srgbClr val="7030A0"/>
                </a:solidFill>
              </a:rPr>
              <a:t>						</a:t>
            </a:r>
            <a:r>
              <a:rPr lang="en-US" sz="3600" b="1" u="sng" dirty="0" smtClean="0">
                <a:solidFill>
                  <a:srgbClr val="7030A0"/>
                </a:solidFill>
              </a:rPr>
              <a:t>to </a:t>
            </a:r>
            <a:r>
              <a:rPr lang="en-US" sz="3600" b="1" u="sng" dirty="0">
                <a:solidFill>
                  <a:srgbClr val="7030A0"/>
                </a:solidFill>
              </a:rPr>
              <a:t>the humble</a:t>
            </a:r>
            <a:r>
              <a:rPr lang="en-US" sz="3600" b="1" dirty="0" smtClean="0"/>
              <a:t>.  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5.6-7: </a:t>
            </a:r>
            <a:r>
              <a:rPr lang="en-US" sz="3600" b="1" u="sng" dirty="0" smtClean="0">
                <a:solidFill>
                  <a:srgbClr val="7030A0"/>
                </a:solidFill>
              </a:rPr>
              <a:t>And God will exalt you in due </a:t>
            </a:r>
            <a:r>
              <a:rPr lang="en-US" sz="3600" b="1" dirty="0" smtClean="0">
                <a:solidFill>
                  <a:srgbClr val="7030A0"/>
                </a:solidFill>
              </a:rPr>
              <a:t>		</a:t>
            </a:r>
            <a:r>
              <a:rPr lang="en-US" sz="3600" b="1" u="sng" dirty="0" smtClean="0">
                <a:solidFill>
                  <a:srgbClr val="7030A0"/>
                </a:solidFill>
              </a:rPr>
              <a:t>time, if you humble yourselves under </a:t>
            </a:r>
            <a:r>
              <a:rPr lang="en-US" sz="3600" b="1" dirty="0" smtClean="0">
                <a:solidFill>
                  <a:srgbClr val="7030A0"/>
                </a:solidFill>
              </a:rPr>
              <a:t>			</a:t>
            </a:r>
            <a:r>
              <a:rPr lang="en-US" sz="3600" b="1" u="sng" dirty="0" smtClean="0">
                <a:solidFill>
                  <a:srgbClr val="7030A0"/>
                </a:solidFill>
              </a:rPr>
              <a:t>his mighty hand </a:t>
            </a:r>
            <a:r>
              <a:rPr lang="en-US" sz="3600" b="1" baseline="30000" dirty="0" smtClean="0"/>
              <a:t>7</a:t>
            </a:r>
            <a:r>
              <a:rPr lang="en-US" sz="3600" b="1" dirty="0" smtClean="0"/>
              <a:t>by casting all 			your cares on him because he 				cares for you.  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5.6-7: And God will exalt you in due 		time, if you humble yourselves under 			his mighty hand </a:t>
            </a:r>
            <a:r>
              <a:rPr lang="en-US" sz="3600" b="1" u="sng" baseline="30000" dirty="0" smtClean="0">
                <a:solidFill>
                  <a:srgbClr val="7030A0"/>
                </a:solidFill>
              </a:rPr>
              <a:t>7</a:t>
            </a:r>
            <a:r>
              <a:rPr lang="en-US" sz="3600" b="1" u="sng" dirty="0" smtClean="0">
                <a:solidFill>
                  <a:srgbClr val="7030A0"/>
                </a:solidFill>
              </a:rPr>
              <a:t>by casting all </a:t>
            </a:r>
            <a:r>
              <a:rPr lang="en-US" sz="3600" b="1" dirty="0" smtClean="0">
                <a:solidFill>
                  <a:srgbClr val="7030A0"/>
                </a:solidFill>
              </a:rPr>
              <a:t>			</a:t>
            </a:r>
            <a:r>
              <a:rPr lang="en-US" sz="3600" b="1" u="sng" dirty="0" smtClean="0">
                <a:solidFill>
                  <a:srgbClr val="7030A0"/>
                </a:solidFill>
              </a:rPr>
              <a:t>your cares on him because he </a:t>
            </a:r>
            <a:r>
              <a:rPr lang="en-US" sz="3600" b="1" dirty="0" smtClean="0">
                <a:solidFill>
                  <a:srgbClr val="7030A0"/>
                </a:solidFill>
              </a:rPr>
              <a:t>				</a:t>
            </a:r>
            <a:r>
              <a:rPr lang="en-US" sz="3600" b="1" u="sng" dirty="0" smtClean="0">
                <a:solidFill>
                  <a:srgbClr val="7030A0"/>
                </a:solidFill>
              </a:rPr>
              <a:t>cares for you</a:t>
            </a:r>
            <a:r>
              <a:rPr lang="en-US" sz="3600" b="1" dirty="0" smtClean="0"/>
              <a:t>.  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5.6-7: And God will exalt you in due 		time, if you humble yourselves under 			his mighty hand </a:t>
            </a:r>
            <a:r>
              <a:rPr lang="en-US" sz="3600" b="1" u="sng" baseline="30000" dirty="0" smtClean="0">
                <a:solidFill>
                  <a:srgbClr val="7030A0"/>
                </a:solidFill>
              </a:rPr>
              <a:t>7</a:t>
            </a:r>
            <a:r>
              <a:rPr lang="en-US" sz="3600" b="1" u="sng" dirty="0" smtClean="0">
                <a:solidFill>
                  <a:srgbClr val="7030A0"/>
                </a:solidFill>
              </a:rPr>
              <a:t>by casting all </a:t>
            </a:r>
            <a:r>
              <a:rPr lang="en-US" sz="3600" b="1" dirty="0" smtClean="0">
                <a:solidFill>
                  <a:srgbClr val="7030A0"/>
                </a:solidFill>
              </a:rPr>
              <a:t>			</a:t>
            </a:r>
            <a:r>
              <a:rPr lang="en-US" sz="3600" b="1" u="sng" dirty="0" smtClean="0">
                <a:solidFill>
                  <a:srgbClr val="7030A0"/>
                </a:solidFill>
              </a:rPr>
              <a:t>your cares on him because he </a:t>
            </a:r>
            <a:r>
              <a:rPr lang="en-US" sz="3600" b="1" dirty="0" smtClean="0">
                <a:solidFill>
                  <a:srgbClr val="7030A0"/>
                </a:solidFill>
              </a:rPr>
              <a:t>				</a:t>
            </a:r>
            <a:r>
              <a:rPr lang="en-US" sz="3600" b="1" u="sng" dirty="0" smtClean="0">
                <a:solidFill>
                  <a:srgbClr val="7030A0"/>
                </a:solidFill>
              </a:rPr>
              <a:t>cares for you</a:t>
            </a:r>
            <a:r>
              <a:rPr lang="en-US" sz="3600" b="1" dirty="0" smtClean="0"/>
              <a:t>.  </a:t>
            </a:r>
            <a:endParaRPr lang="en-US" sz="3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103126"/>
            <a:ext cx="5410200" cy="375487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chemeClr val="bg1"/>
                </a:solidFill>
              </a:rPr>
              <a:t>1 Peter 5.6-7 NASB:  Therefore humble yourselves under the mighty hand of God, that He may exalt you at the proper time, </a:t>
            </a:r>
            <a:r>
              <a:rPr lang="en-US" sz="3400" b="1" baseline="30000" dirty="0" smtClean="0">
                <a:solidFill>
                  <a:schemeClr val="bg1"/>
                </a:solidFill>
              </a:rPr>
              <a:t>7</a:t>
            </a:r>
            <a:r>
              <a:rPr lang="en-US" sz="3400" b="1" dirty="0" smtClean="0">
                <a:solidFill>
                  <a:schemeClr val="bg1"/>
                </a:solidFill>
              </a:rPr>
              <a:t>casting all your anxiety on Him, because He cares for you.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0200" y="3103126"/>
            <a:ext cx="3733800" cy="375487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r"/>
            <a:endParaRPr lang="en-US" sz="3400" b="1" dirty="0" smtClean="0"/>
          </a:p>
          <a:p>
            <a:pPr algn="r"/>
            <a:endParaRPr lang="en-US" sz="3400" b="1" dirty="0" smtClean="0"/>
          </a:p>
          <a:p>
            <a:pPr algn="r"/>
            <a:r>
              <a:rPr lang="en-US" sz="3400" b="1" dirty="0" smtClean="0"/>
              <a:t>while casting?</a:t>
            </a:r>
          </a:p>
          <a:p>
            <a:pPr algn="r"/>
            <a:r>
              <a:rPr lang="en-US" sz="3400" b="1" dirty="0" smtClean="0"/>
              <a:t>and cast?</a:t>
            </a:r>
          </a:p>
          <a:p>
            <a:pPr algn="r"/>
            <a:r>
              <a:rPr lang="en-US" sz="3400" b="1" dirty="0" smtClean="0"/>
              <a:t>for the purpose </a:t>
            </a:r>
          </a:p>
          <a:p>
            <a:pPr algn="r"/>
            <a:r>
              <a:rPr lang="en-US" sz="3400" b="1" dirty="0" smtClean="0"/>
              <a:t>of casting?</a:t>
            </a:r>
          </a:p>
          <a:p>
            <a:pPr algn="r"/>
            <a:r>
              <a:rPr lang="en-US" sz="3400" b="1" dirty="0" smtClean="0"/>
              <a:t>by casting?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105400" y="45720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029200" y="4419600"/>
            <a:ext cx="1295400" cy="1066800"/>
          </a:xfrm>
          <a:prstGeom prst="straightConnector1">
            <a:avLst/>
          </a:prstGeom>
          <a:ln w="50800">
            <a:solidFill>
              <a:srgbClr val="FF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029200" y="5029200"/>
            <a:ext cx="2133600" cy="457200"/>
          </a:xfrm>
          <a:prstGeom prst="straightConnector1">
            <a:avLst/>
          </a:prstGeom>
          <a:ln w="50800">
            <a:solidFill>
              <a:srgbClr val="FF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29200" y="5486400"/>
            <a:ext cx="1143000" cy="0"/>
          </a:xfrm>
          <a:prstGeom prst="straightConnector1">
            <a:avLst/>
          </a:prstGeom>
          <a:ln w="50800">
            <a:solidFill>
              <a:srgbClr val="FF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029200" y="5486400"/>
            <a:ext cx="1905000" cy="1066800"/>
          </a:xfrm>
          <a:prstGeom prst="straightConnector1">
            <a:avLst/>
          </a:prstGeom>
          <a:ln w="50800">
            <a:solidFill>
              <a:srgbClr val="FF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</a:t>
            </a:r>
            <a:r>
              <a:rPr lang="en-US" sz="3400" b="1" dirty="0" smtClean="0"/>
              <a:t>1 Peter 5.8-9: </a:t>
            </a:r>
            <a:r>
              <a:rPr lang="en-US" sz="3400" b="1" u="sng" dirty="0" smtClean="0">
                <a:solidFill>
                  <a:srgbClr val="7030A0"/>
                </a:solidFill>
              </a:rPr>
              <a:t>Be sober and alert. Your enemy </a:t>
            </a:r>
            <a:r>
              <a:rPr lang="en-US" sz="3400" b="1" dirty="0" smtClean="0">
                <a:solidFill>
                  <a:srgbClr val="7030A0"/>
                </a:solidFill>
              </a:rPr>
              <a:t>	 	</a:t>
            </a:r>
            <a:r>
              <a:rPr lang="en-US" sz="3400" b="1" u="sng" dirty="0" smtClean="0">
                <a:solidFill>
                  <a:srgbClr val="7030A0"/>
                </a:solidFill>
              </a:rPr>
              <a:t>the devil, like a roaring lion, is on the </a:t>
            </a:r>
            <a:r>
              <a:rPr lang="en-US" sz="3400" b="1" dirty="0" smtClean="0">
                <a:solidFill>
                  <a:srgbClr val="7030A0"/>
                </a:solidFill>
              </a:rPr>
              <a:t>			</a:t>
            </a:r>
            <a:r>
              <a:rPr lang="en-US" sz="3400" b="1" u="sng" dirty="0" smtClean="0">
                <a:solidFill>
                  <a:srgbClr val="7030A0"/>
                </a:solidFill>
              </a:rPr>
              <a:t>prowl looking for someone to 	</a:t>
            </a:r>
            <a:r>
              <a:rPr lang="en-US" sz="3400" b="1" dirty="0" smtClean="0">
                <a:solidFill>
                  <a:srgbClr val="7030A0"/>
                </a:solidFill>
              </a:rPr>
              <a:t>			</a:t>
            </a:r>
            <a:r>
              <a:rPr lang="en-US" sz="3400" b="1" u="sng" dirty="0" smtClean="0">
                <a:solidFill>
                  <a:srgbClr val="7030A0"/>
                </a:solidFill>
              </a:rPr>
              <a:t>devour</a:t>
            </a:r>
            <a:r>
              <a:rPr lang="en-US" sz="3400" b="1" dirty="0" smtClean="0"/>
              <a:t>. </a:t>
            </a:r>
            <a:r>
              <a:rPr lang="en-US" sz="3400" b="1" baseline="30000" dirty="0" smtClean="0"/>
              <a:t>9</a:t>
            </a:r>
            <a:r>
              <a:rPr lang="en-US" sz="3400" b="1" dirty="0" smtClean="0"/>
              <a:t>Resist him, strong in your 				faith, because you know that 				your brothers and sisters 					throughout the world are 						enduring the same 						kinds of suffering.  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</a:t>
            </a:r>
            <a:r>
              <a:rPr lang="en-US" sz="3400" b="1" dirty="0" smtClean="0"/>
              <a:t>1 Peter 5.8-9: Be sober and alert. Your enemy 	 	the devil, like a roaring lion, is on the 			prowl looking for someone to 				devour. </a:t>
            </a:r>
            <a:r>
              <a:rPr lang="en-US" sz="3400" b="1" baseline="30000" dirty="0" smtClean="0"/>
              <a:t>9</a:t>
            </a:r>
            <a:r>
              <a:rPr lang="en-US" sz="3400" b="1" u="sng" dirty="0" smtClean="0">
                <a:solidFill>
                  <a:srgbClr val="7030A0"/>
                </a:solidFill>
              </a:rPr>
              <a:t>Resist him, strong in your </a:t>
            </a:r>
            <a:r>
              <a:rPr lang="en-US" sz="3400" b="1" dirty="0" smtClean="0">
                <a:solidFill>
                  <a:srgbClr val="7030A0"/>
                </a:solidFill>
              </a:rPr>
              <a:t>				</a:t>
            </a:r>
            <a:r>
              <a:rPr lang="en-US" sz="3400" b="1" u="sng" dirty="0" smtClean="0">
                <a:solidFill>
                  <a:srgbClr val="7030A0"/>
                </a:solidFill>
              </a:rPr>
              <a:t>faith, because you know that </a:t>
            </a:r>
            <a:r>
              <a:rPr lang="en-US" sz="3400" b="1" dirty="0" smtClean="0">
                <a:solidFill>
                  <a:srgbClr val="7030A0"/>
                </a:solidFill>
              </a:rPr>
              <a:t>				</a:t>
            </a:r>
            <a:r>
              <a:rPr lang="en-US" sz="3400" b="1" u="sng" dirty="0" smtClean="0">
                <a:solidFill>
                  <a:srgbClr val="7030A0"/>
                </a:solidFill>
              </a:rPr>
              <a:t>your brothers and sisters </a:t>
            </a:r>
            <a:r>
              <a:rPr lang="en-US" sz="3400" b="1" dirty="0" smtClean="0">
                <a:solidFill>
                  <a:srgbClr val="7030A0"/>
                </a:solidFill>
              </a:rPr>
              <a:t>					</a:t>
            </a:r>
            <a:r>
              <a:rPr lang="en-US" sz="3400" b="1" u="sng" dirty="0" smtClean="0">
                <a:solidFill>
                  <a:srgbClr val="7030A0"/>
                </a:solidFill>
              </a:rPr>
              <a:t>throughout the world are </a:t>
            </a:r>
            <a:r>
              <a:rPr lang="en-US" sz="3400" b="1" dirty="0" smtClean="0">
                <a:solidFill>
                  <a:srgbClr val="7030A0"/>
                </a:solidFill>
              </a:rPr>
              <a:t>						</a:t>
            </a:r>
            <a:r>
              <a:rPr lang="en-US" sz="3400" b="1" u="sng" dirty="0" smtClean="0">
                <a:solidFill>
                  <a:srgbClr val="7030A0"/>
                </a:solidFill>
              </a:rPr>
              <a:t>enduring the same </a:t>
            </a:r>
            <a:r>
              <a:rPr lang="en-US" sz="3400" b="1" dirty="0" smtClean="0">
                <a:solidFill>
                  <a:srgbClr val="7030A0"/>
                </a:solidFill>
              </a:rPr>
              <a:t>						</a:t>
            </a:r>
            <a:r>
              <a:rPr lang="en-US" sz="3400" b="1" u="sng" dirty="0" smtClean="0">
                <a:solidFill>
                  <a:srgbClr val="7030A0"/>
                </a:solidFill>
              </a:rPr>
              <a:t>kinds of suffering</a:t>
            </a:r>
            <a:r>
              <a:rPr lang="en-US" sz="3400" b="1" dirty="0" smtClean="0"/>
              <a:t>.  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5.10-11: And, after you have 		    	suffered for a little while, the God of 			all grace who called you to his 			eternal glory in Christ will 					himself restore, confirm, 				strengthen, and establish 				you. </a:t>
            </a:r>
            <a:r>
              <a:rPr lang="en-US" sz="3600" b="1" baseline="30000" dirty="0" smtClean="0"/>
              <a:t>11</a:t>
            </a:r>
            <a:r>
              <a:rPr lang="en-US" sz="3600" b="1" dirty="0" smtClean="0"/>
              <a:t>To him belongs the 						power forever</a:t>
            </a:r>
            <a:r>
              <a:rPr lang="en-US" sz="3600" b="1" smtClean="0"/>
              <a:t>. 								Amen</a:t>
            </a:r>
            <a:r>
              <a:rPr lang="en-US" sz="3400" b="1" dirty="0" smtClean="0"/>
              <a:t>.  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5.12: Through Silvanus, whom I 			know to be a faithful brother, I have 			written to you briefly, in order 			to encourage you and testify 				that this is the true grace of 				God. Stand fast in it</a:t>
            </a:r>
            <a:r>
              <a:rPr lang="en-US" sz="3400" b="1" dirty="0" smtClean="0"/>
              <a:t>.  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5.12: Through Silvanus, whom I 			know to be a faithful brother, I have 			written to you briefly, in order 			to encourage you and testify 				that this is the true grace of 				God. Stand fast in it</a:t>
            </a:r>
            <a:r>
              <a:rPr lang="en-US" sz="3400" b="1" dirty="0" smtClean="0"/>
              <a:t>.  </a:t>
            </a:r>
            <a:endParaRPr lang="en-US" sz="3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103674"/>
            <a:ext cx="9144000" cy="175432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...</a:t>
            </a:r>
            <a:r>
              <a:rPr lang="el-GR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ταύτην εἶναι ἀληθῆ χάριν τοῦ θεοῦ εἰς ἣν στῆτε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= this is the true grace of God </a:t>
            </a:r>
            <a:r>
              <a:rPr lang="en-US" sz="3600" b="1" u="sng" dirty="0" smtClean="0">
                <a:solidFill>
                  <a:schemeClr val="bg1"/>
                </a:solidFill>
              </a:rPr>
              <a:t>in which you must stand firm</a:t>
            </a:r>
            <a:r>
              <a:rPr lang="en-US" sz="3600" b="1" dirty="0" smtClean="0">
                <a:solidFill>
                  <a:schemeClr val="bg1"/>
                </a:solidFill>
              </a:rPr>
              <a:t>!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5.13-14: </a:t>
            </a:r>
            <a:r>
              <a:rPr lang="en-US" sz="3600" b="1" u="sng" dirty="0" smtClean="0">
                <a:solidFill>
                  <a:srgbClr val="7030A0"/>
                </a:solidFill>
              </a:rPr>
              <a:t>The church in Babylon, 	</a:t>
            </a:r>
            <a:r>
              <a:rPr lang="en-US" sz="3600" b="1" dirty="0" smtClean="0">
                <a:solidFill>
                  <a:srgbClr val="7030A0"/>
                </a:solidFill>
              </a:rPr>
              <a:t>		</a:t>
            </a:r>
            <a:r>
              <a:rPr lang="en-US" sz="3600" b="1" u="sng" dirty="0" smtClean="0">
                <a:solidFill>
                  <a:srgbClr val="7030A0"/>
                </a:solidFill>
              </a:rPr>
              <a:t>chosen together with you, greets 	</a:t>
            </a:r>
            <a:r>
              <a:rPr lang="en-US" sz="3600" b="1" dirty="0" smtClean="0">
                <a:solidFill>
                  <a:srgbClr val="7030A0"/>
                </a:solidFill>
              </a:rPr>
              <a:t>			</a:t>
            </a:r>
            <a:r>
              <a:rPr lang="en-US" sz="3600" b="1" u="sng" dirty="0" smtClean="0">
                <a:solidFill>
                  <a:srgbClr val="7030A0"/>
                </a:solidFill>
              </a:rPr>
              <a:t>you, and so does Mark, my son</a:t>
            </a:r>
            <a:r>
              <a:rPr lang="en-US" sz="3600" b="1" dirty="0" smtClean="0"/>
              <a:t>. 			</a:t>
            </a:r>
            <a:r>
              <a:rPr lang="en-US" sz="3600" b="1" baseline="30000" dirty="0" smtClean="0"/>
              <a:t>14</a:t>
            </a:r>
            <a:r>
              <a:rPr lang="en-US" sz="3600" b="1" dirty="0" smtClean="0"/>
              <a:t>Greet one another with a 					loving kiss. Peace to all of 				you who are in Christ.</a:t>
            </a:r>
            <a:r>
              <a:rPr lang="en-US" sz="3400" b="1" dirty="0" smtClean="0"/>
              <a:t>  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671691"/>
            <a:ext cx="9144000" cy="6186309"/>
          </a:xfrm>
          <a:prstGeom prst="rect">
            <a:avLst/>
          </a:prstGeom>
          <a:solidFill>
            <a:schemeClr val="bg1">
              <a:lumMod val="65000"/>
              <a:alpha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 Peter 5.1-4:  So </a:t>
            </a:r>
            <a:r>
              <a:rPr lang="en-US" sz="3600" b="1" dirty="0"/>
              <a:t>as your fellow elder and a witness of Christ's sufferings and as one who shares in the glory that will be revealed, I urge the elders among you:  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Give </a:t>
            </a:r>
            <a:r>
              <a:rPr lang="en-US" sz="3600" b="1" dirty="0"/>
              <a:t>a shepherd's care to God's flock among you, exercising oversight not merely as a duty but willingly under God's direction, not for shameful profit but eagerly.  </a:t>
            </a:r>
            <a:r>
              <a:rPr lang="en-US" sz="3600" b="1" baseline="30000" dirty="0" smtClean="0"/>
              <a:t>3</a:t>
            </a:r>
            <a:r>
              <a:rPr lang="en-US" sz="3600" b="1" dirty="0" smtClean="0"/>
              <a:t>And </a:t>
            </a:r>
            <a:r>
              <a:rPr lang="en-US" sz="3600" b="1" dirty="0"/>
              <a:t>do not lord it over those entrusted to you, but be examples to the flock. </a:t>
            </a:r>
            <a:r>
              <a:rPr lang="en-US" sz="3600" b="1" baseline="30000" dirty="0" smtClean="0"/>
              <a:t>4</a:t>
            </a:r>
            <a:r>
              <a:rPr lang="en-US" sz="3600" b="1" dirty="0" smtClean="0"/>
              <a:t>Then </a:t>
            </a:r>
            <a:r>
              <a:rPr lang="en-US" sz="3600" b="1" dirty="0"/>
              <a:t>when the Chief Shepherd appears, you will receive the crown of glory that never fades away.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5.13-14: The church in Babylon, 			chosen together with you, greets 				you, and so does Mark, my son. 			</a:t>
            </a:r>
            <a:r>
              <a:rPr lang="en-US" sz="3600" b="1" baseline="30000" dirty="0" smtClean="0">
                <a:solidFill>
                  <a:srgbClr val="7030A0"/>
                </a:solidFill>
              </a:rPr>
              <a:t>14</a:t>
            </a:r>
            <a:r>
              <a:rPr lang="en-US" sz="3600" b="1" u="sng" dirty="0" smtClean="0">
                <a:solidFill>
                  <a:srgbClr val="7030A0"/>
                </a:solidFill>
              </a:rPr>
              <a:t>Greet one another with a 	</a:t>
            </a:r>
            <a:r>
              <a:rPr lang="en-US" sz="3600" b="1" dirty="0" smtClean="0">
                <a:solidFill>
                  <a:srgbClr val="7030A0"/>
                </a:solidFill>
              </a:rPr>
              <a:t>				</a:t>
            </a:r>
            <a:r>
              <a:rPr lang="en-US" sz="3600" b="1" u="sng" dirty="0" smtClean="0">
                <a:solidFill>
                  <a:srgbClr val="7030A0"/>
                </a:solidFill>
              </a:rPr>
              <a:t>loving kiss. Peace to all of </a:t>
            </a:r>
            <a:r>
              <a:rPr lang="en-US" sz="3600" b="1" dirty="0" smtClean="0">
                <a:solidFill>
                  <a:srgbClr val="7030A0"/>
                </a:solidFill>
              </a:rPr>
              <a:t>				</a:t>
            </a:r>
            <a:r>
              <a:rPr lang="en-US" sz="3600" b="1" u="sng" dirty="0" smtClean="0">
                <a:solidFill>
                  <a:srgbClr val="7030A0"/>
                </a:solidFill>
              </a:rPr>
              <a:t>you who are in Christ</a:t>
            </a:r>
            <a:r>
              <a:rPr lang="en-US" sz="3600" b="1" dirty="0" smtClean="0"/>
              <a:t>.</a:t>
            </a:r>
            <a:r>
              <a:rPr lang="en-US" sz="3400" b="1" dirty="0" smtClean="0"/>
              <a:t>  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657671"/>
            <a:ext cx="9144000" cy="120032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Assos</a:t>
            </a:r>
            <a:r>
              <a:rPr lang="en-US" sz="2400" b="1" dirty="0" smtClean="0">
                <a:solidFill>
                  <a:schemeClr val="bg1"/>
                </a:solidFill>
              </a:rPr>
              <a:t> cliffs [in the province of Asia].   This photo is from the collection "Pictorial Library of Bible Lands, volumes 1-10," © 2006 by Todd Bolen, bibleplaces.com.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609600"/>
            <a:ext cx="1878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 Peter 5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1 Peter 5.1:  So </a:t>
            </a:r>
            <a:r>
              <a:rPr lang="en-US" sz="3600" b="1" dirty="0"/>
              <a:t>as your </a:t>
            </a:r>
            <a:r>
              <a:rPr lang="en-US" sz="3600" b="1" u="sng" dirty="0">
                <a:solidFill>
                  <a:srgbClr val="7030A0"/>
                </a:solidFill>
              </a:rPr>
              <a:t>fellow elder </a:t>
            </a:r>
            <a:r>
              <a:rPr lang="en-US" sz="3600" b="1" dirty="0"/>
              <a:t>and a </a:t>
            </a:r>
            <a:r>
              <a:rPr lang="en-US" sz="3600" b="1" dirty="0" smtClean="0"/>
              <a:t>	      witness </a:t>
            </a:r>
            <a:r>
              <a:rPr lang="en-US" sz="3600" b="1" dirty="0"/>
              <a:t>of Christ's sufferings and as </a:t>
            </a:r>
            <a:r>
              <a:rPr lang="en-US" sz="3600" b="1" dirty="0" smtClean="0"/>
              <a:t>			one </a:t>
            </a:r>
            <a:r>
              <a:rPr lang="en-US" sz="3600" b="1" dirty="0"/>
              <a:t>who shares in the glory that </a:t>
            </a:r>
            <a:r>
              <a:rPr lang="en-US" sz="3600" b="1" dirty="0" smtClean="0"/>
              <a:t>			will </a:t>
            </a:r>
            <a:r>
              <a:rPr lang="en-US" sz="3600" b="1" dirty="0"/>
              <a:t>be revealed, I urge the </a:t>
            </a:r>
            <a:r>
              <a:rPr lang="en-US" sz="3600" b="1" dirty="0" smtClean="0"/>
              <a:t>					elders </a:t>
            </a:r>
            <a:r>
              <a:rPr lang="en-US" sz="3600" b="1" dirty="0"/>
              <a:t>among </a:t>
            </a:r>
            <a:r>
              <a:rPr lang="en-US" sz="3600" b="1" dirty="0" smtClean="0"/>
              <a:t>you...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1 Peter 5.1:  So </a:t>
            </a:r>
            <a:r>
              <a:rPr lang="en-US" sz="3600" b="1" dirty="0"/>
              <a:t>as your 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fellow elder </a:t>
            </a:r>
            <a:r>
              <a:rPr lang="en-US" sz="3600" b="1" dirty="0"/>
              <a:t>and a </a:t>
            </a:r>
            <a:r>
              <a:rPr lang="en-US" sz="3600" b="1" dirty="0" smtClean="0"/>
              <a:t>	      </a:t>
            </a:r>
            <a:r>
              <a:rPr lang="en-US" sz="3600" b="1" u="sng" dirty="0" smtClean="0">
                <a:solidFill>
                  <a:srgbClr val="7030A0"/>
                </a:solidFill>
              </a:rPr>
              <a:t>witness </a:t>
            </a:r>
            <a:r>
              <a:rPr lang="en-US" sz="3600" b="1" u="sng" dirty="0">
                <a:solidFill>
                  <a:srgbClr val="7030A0"/>
                </a:solidFill>
              </a:rPr>
              <a:t>of Christ's sufferings </a:t>
            </a:r>
            <a:r>
              <a:rPr lang="en-US" sz="3600" b="1" dirty="0"/>
              <a:t>and as </a:t>
            </a:r>
            <a:r>
              <a:rPr lang="en-US" sz="3600" b="1" dirty="0" smtClean="0"/>
              <a:t>			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one 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who shares in the glory </a:t>
            </a:r>
            <a:r>
              <a:rPr lang="en-US" sz="3600" b="1" dirty="0"/>
              <a:t>that </a:t>
            </a:r>
            <a:r>
              <a:rPr lang="en-US" sz="3600" b="1" dirty="0" smtClean="0"/>
              <a:t>			will </a:t>
            </a:r>
            <a:r>
              <a:rPr lang="en-US" sz="3600" b="1" dirty="0"/>
              <a:t>be revealed, I urge the </a:t>
            </a:r>
            <a:r>
              <a:rPr lang="en-US" sz="3600" b="1" dirty="0" smtClean="0"/>
              <a:t>					elders </a:t>
            </a:r>
            <a:r>
              <a:rPr lang="en-US" sz="3600" b="1" dirty="0"/>
              <a:t>among </a:t>
            </a:r>
            <a:r>
              <a:rPr lang="en-US" sz="3600" b="1" dirty="0" smtClean="0"/>
              <a:t>you...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5.2:  </a:t>
            </a:r>
            <a:r>
              <a:rPr lang="en-US" sz="3600" b="1" u="sng" dirty="0" smtClean="0">
                <a:solidFill>
                  <a:srgbClr val="7030A0"/>
                </a:solidFill>
              </a:rPr>
              <a:t>Give </a:t>
            </a:r>
            <a:r>
              <a:rPr lang="en-US" sz="3600" b="1" u="sng" dirty="0">
                <a:solidFill>
                  <a:srgbClr val="7030A0"/>
                </a:solidFill>
              </a:rPr>
              <a:t>a shepherd's care to God's </a:t>
            </a:r>
            <a:r>
              <a:rPr lang="en-US" sz="3600" b="1" dirty="0" smtClean="0">
                <a:solidFill>
                  <a:srgbClr val="7030A0"/>
                </a:solidFill>
              </a:rPr>
              <a:t>		</a:t>
            </a:r>
            <a:r>
              <a:rPr lang="en-US" sz="3600" b="1" u="sng" dirty="0" smtClean="0">
                <a:solidFill>
                  <a:srgbClr val="7030A0"/>
                </a:solidFill>
              </a:rPr>
              <a:t>flock </a:t>
            </a:r>
            <a:r>
              <a:rPr lang="en-US" sz="3600" b="1" u="sng" dirty="0">
                <a:solidFill>
                  <a:srgbClr val="7030A0"/>
                </a:solidFill>
              </a:rPr>
              <a:t>among you, exercising oversight </a:t>
            </a:r>
            <a:r>
              <a:rPr lang="en-US" sz="3600" b="1" dirty="0" smtClean="0"/>
              <a:t>			not </a:t>
            </a:r>
            <a:r>
              <a:rPr lang="en-US" sz="3600" b="1" dirty="0"/>
              <a:t>merely as a duty but </a:t>
            </a:r>
            <a:r>
              <a:rPr lang="en-US" sz="3600" b="1" dirty="0" smtClean="0"/>
              <a:t>				willingly </a:t>
            </a:r>
            <a:r>
              <a:rPr lang="en-US" sz="3600" b="1" dirty="0"/>
              <a:t>under God's direction, </a:t>
            </a:r>
            <a:r>
              <a:rPr lang="en-US" sz="3600" b="1" dirty="0" smtClean="0"/>
              <a:t>				not </a:t>
            </a:r>
            <a:r>
              <a:rPr lang="en-US" sz="3600" b="1" dirty="0"/>
              <a:t>for shameful profit but </a:t>
            </a:r>
            <a:r>
              <a:rPr lang="en-US" sz="3600" b="1" dirty="0" smtClean="0"/>
              <a:t>				eagerly</a:t>
            </a:r>
            <a:r>
              <a:rPr lang="en-US" sz="3600" b="1" dirty="0"/>
              <a:t>.  </a:t>
            </a:r>
            <a:endParaRPr lang="en-US" sz="3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811012"/>
            <a:ext cx="9144000" cy="30469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</a:rPr>
              <a:t>To shepherd / to oversee = to protect &amp; help</a:t>
            </a:r>
          </a:p>
          <a:p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† Support with prayer	† Provide care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† Administrate			† Equip for ministry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† Ensure spiritual health	† Ensure spiritual growth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† Protect doctrine		† Promote good teaching</a:t>
            </a:r>
            <a:endParaRPr lang="en-US" sz="3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5.2:  Give </a:t>
            </a:r>
            <a:r>
              <a:rPr lang="en-US" sz="3600" b="1" dirty="0"/>
              <a:t>a shepherd's care to God's </a:t>
            </a:r>
            <a:r>
              <a:rPr lang="en-US" sz="3600" b="1" dirty="0" smtClean="0"/>
              <a:t>		flock </a:t>
            </a:r>
            <a:r>
              <a:rPr lang="en-US" sz="3600" b="1" dirty="0"/>
              <a:t>among you, exercising oversight </a:t>
            </a:r>
            <a:r>
              <a:rPr lang="en-US" sz="3600" b="1" dirty="0" smtClean="0"/>
              <a:t>			</a:t>
            </a:r>
            <a:r>
              <a:rPr lang="en-US" sz="3600" b="1" u="sng" dirty="0" smtClean="0">
                <a:solidFill>
                  <a:srgbClr val="7030A0"/>
                </a:solidFill>
              </a:rPr>
              <a:t>not </a:t>
            </a:r>
            <a:r>
              <a:rPr lang="en-US" sz="3600" b="1" u="sng" dirty="0">
                <a:solidFill>
                  <a:srgbClr val="7030A0"/>
                </a:solidFill>
              </a:rPr>
              <a:t>merely as a duty but </a:t>
            </a:r>
            <a:r>
              <a:rPr lang="en-US" sz="3600" b="1" dirty="0" smtClean="0"/>
              <a:t>				</a:t>
            </a:r>
            <a:r>
              <a:rPr lang="en-US" sz="3600" b="1" u="sng" dirty="0" smtClean="0">
                <a:solidFill>
                  <a:srgbClr val="7030A0"/>
                </a:solidFill>
              </a:rPr>
              <a:t>willingly </a:t>
            </a:r>
            <a:r>
              <a:rPr lang="en-US" sz="3600" b="1" u="sng" dirty="0">
                <a:solidFill>
                  <a:srgbClr val="7030A0"/>
                </a:solidFill>
              </a:rPr>
              <a:t>under God's direction</a:t>
            </a:r>
            <a:r>
              <a:rPr lang="en-US" sz="3600" b="1" dirty="0"/>
              <a:t>, </a:t>
            </a:r>
            <a:r>
              <a:rPr lang="en-US" sz="3600" b="1" dirty="0" smtClean="0"/>
              <a:t>				</a:t>
            </a:r>
            <a:r>
              <a:rPr lang="en-US" sz="3600" b="1" u="sng" dirty="0" smtClean="0">
                <a:solidFill>
                  <a:srgbClr val="7030A0"/>
                </a:solidFill>
              </a:rPr>
              <a:t>not </a:t>
            </a:r>
            <a:r>
              <a:rPr lang="en-US" sz="3600" b="1" u="sng" dirty="0">
                <a:solidFill>
                  <a:srgbClr val="7030A0"/>
                </a:solidFill>
              </a:rPr>
              <a:t>for shameful profit but </a:t>
            </a:r>
            <a:r>
              <a:rPr lang="en-US" sz="3600" b="1" dirty="0" smtClean="0"/>
              <a:t>				</a:t>
            </a:r>
            <a:r>
              <a:rPr lang="en-US" sz="3600" b="1" u="sng" dirty="0" smtClean="0">
                <a:solidFill>
                  <a:srgbClr val="7030A0"/>
                </a:solidFill>
              </a:rPr>
              <a:t>eagerly</a:t>
            </a:r>
            <a:r>
              <a:rPr lang="en-US" sz="3600" b="1" dirty="0"/>
              <a:t>.  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5.3-4: </a:t>
            </a:r>
            <a:r>
              <a:rPr lang="en-US" sz="3600" b="1" u="sng" dirty="0" smtClean="0">
                <a:solidFill>
                  <a:srgbClr val="7030A0"/>
                </a:solidFill>
              </a:rPr>
              <a:t>And do not lord it over those </a:t>
            </a:r>
            <a:r>
              <a:rPr lang="en-US" sz="3600" b="1" dirty="0" smtClean="0">
                <a:solidFill>
                  <a:srgbClr val="7030A0"/>
                </a:solidFill>
              </a:rPr>
              <a:t>	      	</a:t>
            </a:r>
            <a:r>
              <a:rPr lang="en-US" sz="3600" b="1" u="sng" dirty="0" smtClean="0">
                <a:solidFill>
                  <a:srgbClr val="7030A0"/>
                </a:solidFill>
              </a:rPr>
              <a:t>entrusted to you, but be examples to </a:t>
            </a:r>
            <a:r>
              <a:rPr lang="en-US" sz="3600" b="1" dirty="0" smtClean="0">
                <a:solidFill>
                  <a:srgbClr val="7030A0"/>
                </a:solidFill>
              </a:rPr>
              <a:t>			</a:t>
            </a:r>
            <a:r>
              <a:rPr lang="en-US" sz="3600" b="1" u="sng" dirty="0" smtClean="0">
                <a:solidFill>
                  <a:srgbClr val="7030A0"/>
                </a:solidFill>
              </a:rPr>
              <a:t>the flock</a:t>
            </a:r>
            <a:r>
              <a:rPr lang="en-US" sz="3600" b="1" dirty="0" smtClean="0">
                <a:solidFill>
                  <a:srgbClr val="7030A0"/>
                </a:solidFill>
              </a:rPr>
              <a:t>.</a:t>
            </a:r>
            <a:r>
              <a:rPr lang="en-US" sz="3600" b="1" dirty="0" smtClean="0"/>
              <a:t> </a:t>
            </a:r>
            <a:r>
              <a:rPr lang="en-US" sz="3600" b="1" baseline="30000" dirty="0" smtClean="0"/>
              <a:t>4</a:t>
            </a:r>
            <a:r>
              <a:rPr lang="en-US" sz="3600" b="1" dirty="0" smtClean="0"/>
              <a:t>Then when the Chief 			Shepherd appears, you will 					receive the crown of glory 				that never fades away.  </a:t>
            </a:r>
            <a:endParaRPr lang="en-US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5.3-4: And do not lord it over those 	      	entrusted to you, but be examples to 			the flock. </a:t>
            </a:r>
            <a:r>
              <a:rPr lang="en-US" sz="3600" b="1" u="sng" baseline="30000" dirty="0" smtClean="0">
                <a:solidFill>
                  <a:srgbClr val="7030A0"/>
                </a:solidFill>
              </a:rPr>
              <a:t>4</a:t>
            </a:r>
            <a:r>
              <a:rPr lang="en-US" sz="3600" b="1" u="sng" dirty="0" smtClean="0">
                <a:solidFill>
                  <a:srgbClr val="7030A0"/>
                </a:solidFill>
              </a:rPr>
              <a:t>Then when the Chief </a:t>
            </a:r>
            <a:r>
              <a:rPr lang="en-US" sz="3600" b="1" dirty="0" smtClean="0"/>
              <a:t>			</a:t>
            </a:r>
            <a:r>
              <a:rPr lang="en-US" sz="3600" b="1" u="sng" dirty="0" smtClean="0">
                <a:solidFill>
                  <a:srgbClr val="7030A0"/>
                </a:solidFill>
              </a:rPr>
              <a:t>Shepherd appears, you will </a:t>
            </a:r>
            <a:r>
              <a:rPr lang="en-US" sz="3600" b="1" dirty="0" smtClean="0"/>
              <a:t>					</a:t>
            </a:r>
            <a:r>
              <a:rPr lang="en-US" sz="3600" b="1" u="sng" dirty="0" smtClean="0">
                <a:solidFill>
                  <a:srgbClr val="7030A0"/>
                </a:solidFill>
              </a:rPr>
              <a:t>receive the crown of glory </a:t>
            </a:r>
            <a:r>
              <a:rPr lang="en-US" sz="3600" b="1" dirty="0" smtClean="0"/>
              <a:t>				</a:t>
            </a:r>
            <a:r>
              <a:rPr lang="en-US" sz="3600" b="1" u="sng" dirty="0" smtClean="0">
                <a:solidFill>
                  <a:srgbClr val="7030A0"/>
                </a:solidFill>
              </a:rPr>
              <a:t>that never fades away</a:t>
            </a:r>
            <a:r>
              <a:rPr lang="en-US" sz="3600" b="1" dirty="0" smtClean="0"/>
              <a:t>.  </a:t>
            </a:r>
            <a:endParaRPr lang="en-US" sz="3400" b="1" dirty="0"/>
          </a:p>
        </p:txBody>
      </p:sp>
      <p:pic>
        <p:nvPicPr>
          <p:cNvPr id="4" name="Picture 3" descr="laurel leaf crow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200400"/>
            <a:ext cx="3657600" cy="36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Turkey\Assos\Assos cliffs and view to east, tb n01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1 Peter 5.5: </a:t>
            </a:r>
            <a:r>
              <a:rPr lang="en-US" sz="3600" b="1" u="sng" dirty="0">
                <a:solidFill>
                  <a:srgbClr val="7030A0"/>
                </a:solidFill>
              </a:rPr>
              <a:t>In the same way, you who are </a:t>
            </a:r>
            <a:r>
              <a:rPr lang="en-US" sz="3600" b="1" dirty="0" smtClean="0">
                <a:solidFill>
                  <a:srgbClr val="7030A0"/>
                </a:solidFill>
              </a:rPr>
              <a:t>		</a:t>
            </a:r>
            <a:r>
              <a:rPr lang="en-US" sz="3600" b="1" u="sng" dirty="0" smtClean="0">
                <a:solidFill>
                  <a:srgbClr val="7030A0"/>
                </a:solidFill>
              </a:rPr>
              <a:t>younger</a:t>
            </a:r>
            <a:r>
              <a:rPr lang="en-US" sz="3600" b="1" u="sng" dirty="0">
                <a:solidFill>
                  <a:srgbClr val="7030A0"/>
                </a:solidFill>
              </a:rPr>
              <a:t>, be subject to the elders</a:t>
            </a:r>
            <a:r>
              <a:rPr lang="en-US" sz="3600" b="1" dirty="0"/>
              <a:t>. </a:t>
            </a:r>
            <a:r>
              <a:rPr lang="en-US" sz="3600" b="1" dirty="0" smtClean="0"/>
              <a:t>			And </a:t>
            </a:r>
            <a:r>
              <a:rPr lang="en-US" sz="3600" b="1" dirty="0"/>
              <a:t>all of you, clothe yourselves </a:t>
            </a:r>
            <a:r>
              <a:rPr lang="en-US" sz="3600" b="1" dirty="0" smtClean="0"/>
              <a:t>			with </a:t>
            </a:r>
            <a:r>
              <a:rPr lang="en-US" sz="3600" b="1" dirty="0"/>
              <a:t>humility toward one </a:t>
            </a:r>
            <a:r>
              <a:rPr lang="en-US" sz="3600" b="1" dirty="0" smtClean="0"/>
              <a:t>				     	another</a:t>
            </a:r>
            <a:r>
              <a:rPr lang="en-US" sz="3600" b="1" dirty="0"/>
              <a:t>, because God </a:t>
            </a:r>
            <a:r>
              <a:rPr lang="en-US" sz="3600" b="1" dirty="0" smtClean="0"/>
              <a:t>					opposes </a:t>
            </a:r>
            <a:r>
              <a:rPr lang="en-US" sz="3600" b="1" dirty="0"/>
              <a:t>the proud but </a:t>
            </a:r>
            <a:r>
              <a:rPr lang="en-US" sz="3600" b="1" dirty="0" smtClean="0"/>
              <a:t>					gives </a:t>
            </a:r>
            <a:r>
              <a:rPr lang="en-US" sz="3600" b="1" dirty="0"/>
              <a:t>grace to the humble</a:t>
            </a:r>
            <a:r>
              <a:rPr lang="en-US" sz="3600" b="1" dirty="0" smtClean="0"/>
              <a:t>.  </a:t>
            </a:r>
            <a:endParaRPr lang="en-US" sz="3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303455"/>
            <a:ext cx="9144000" cy="255454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</a:rPr>
              <a:t>Be subject to the elders: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Seek to learn, understand, agree with their teaching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Accept their counsel and correction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Participate in their training and serve in ministries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Accept their administrative decisions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505</Words>
  <Application>Microsoft Office PowerPoint</Application>
  <PresentationFormat>On-screen Show (4:3)</PresentationFormat>
  <Paragraphs>43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Groben</dc:creator>
  <cp:lastModifiedBy>Groben</cp:lastModifiedBy>
  <cp:revision>48</cp:revision>
  <dcterms:created xsi:type="dcterms:W3CDTF">2013-08-28T14:49:14Z</dcterms:created>
  <dcterms:modified xsi:type="dcterms:W3CDTF">2013-09-04T11:55:47Z</dcterms:modified>
</cp:coreProperties>
</file>